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5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slide" Target="slides/slide17.xml" /><Relationship Id="rId3" Type="http://schemas.openxmlformats.org/officeDocument/2006/relationships/slide" Target="slides/slide2.xml" /><Relationship Id="rId21" Type="http://schemas.openxmlformats.org/officeDocument/2006/relationships/presProps" Target="presProps.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slide" Target="slides/slide16.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slide" Target="slides/slide19.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24" Type="http://schemas.openxmlformats.org/officeDocument/2006/relationships/tableStyles" Target="tableStyles.xml" /><Relationship Id="rId5" Type="http://schemas.openxmlformats.org/officeDocument/2006/relationships/slide" Target="slides/slide4.xml" /><Relationship Id="rId15" Type="http://schemas.openxmlformats.org/officeDocument/2006/relationships/slide" Target="slides/slide14.xml" /><Relationship Id="rId23" Type="http://schemas.openxmlformats.org/officeDocument/2006/relationships/theme" Target="theme/theme1.xml" /><Relationship Id="rId10" Type="http://schemas.openxmlformats.org/officeDocument/2006/relationships/slide" Target="slides/slide9.xml" /><Relationship Id="rId19" Type="http://schemas.openxmlformats.org/officeDocument/2006/relationships/slide" Target="slides/slide18.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 Id="rId22" Type="http://schemas.openxmlformats.org/officeDocument/2006/relationships/viewProps" Target="viewProps.xml" /></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 /><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fr-FR"/>
              <a:t>Modifiez le style du titre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B61BEF0D-F0BB-DE4B-95CE-6DB70DBA9567}" type="datetimeFigureOut">
              <a:rPr lang="en-US" smtClean="0"/>
              <a:pPr/>
              <a:t>3/15/2020</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10478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fr-FR"/>
              <a:t>Modifiez le style du titre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fr-FR"/>
              <a:t>Cliquez sur l'icône pour ajouter une image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smtClean="0"/>
              <a:pPr/>
              <a:t>3/15/2020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89861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fr-FR"/>
              <a:t>Modifiez le style du titre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smtClean="0"/>
              <a:pPr/>
              <a:t>3/15/2020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88247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fr-FR"/>
              <a:t>Modifiez le style du titre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smtClean="0"/>
              <a:pPr/>
              <a:t>3/15/2020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1183881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fr-FR"/>
              <a:t>Modifiez le style du titre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smtClean="0"/>
              <a:pPr/>
              <a:t>3/15/2020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393725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onnes">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fr-FR"/>
              <a:t>Modifiez le style du titre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3" name="Date Placeholder 2"/>
          <p:cNvSpPr>
            <a:spLocks noGrp="1"/>
          </p:cNvSpPr>
          <p:nvPr>
            <p:ph type="dt" sz="half" idx="10"/>
          </p:nvPr>
        </p:nvSpPr>
        <p:spPr/>
        <p:txBody>
          <a:bodyPr/>
          <a:lstStyle/>
          <a:p>
            <a:fld id="{B61BEF0D-F0BB-DE4B-95CE-6DB70DBA9567}" type="datetimeFigureOut">
              <a:rPr lang="en-US" smtClean="0"/>
              <a:pPr/>
              <a:t>3/15/2020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61162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onnes d’image">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fr-FR"/>
              <a:t>Modifiez le style du titre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fr-FR"/>
              <a:t>Cliquez sur l'icône pour ajouter une image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fr-FR"/>
              <a:t>Cliquez sur l'icône pour ajouter une image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fr-FR"/>
              <a:t>Cliquez sur l'icône pour ajouter une image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3" name="Date Placeholder 2"/>
          <p:cNvSpPr>
            <a:spLocks noGrp="1"/>
          </p:cNvSpPr>
          <p:nvPr>
            <p:ph type="dt" sz="half" idx="10"/>
          </p:nvPr>
        </p:nvSpPr>
        <p:spPr/>
        <p:txBody>
          <a:bodyPr/>
          <a:lstStyle/>
          <a:p>
            <a:fld id="{B61BEF0D-F0BB-DE4B-95CE-6DB70DBA9567}" type="datetimeFigureOut">
              <a:rPr lang="en-US" smtClean="0"/>
              <a:pPr/>
              <a:t>3/15/2020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16971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522887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913748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124536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fr-FR"/>
              <a:t>Modifiez le style du titre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smtClean="0"/>
              <a:pPr/>
              <a:t>3/15/2020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485196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3/15/2020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604154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fr-FR"/>
              <a:t>Modifiez le style du titre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Content Placeholder 3"/>
          <p:cNvSpPr>
            <a:spLocks noGrp="1"/>
          </p:cNvSpPr>
          <p:nvPr>
            <p:ph sz="half" idx="2"/>
          </p:nvPr>
        </p:nvSpPr>
        <p:spPr>
          <a:xfrm>
            <a:off x="1141410" y="3073397"/>
            <a:ext cx="4878391" cy="2717801"/>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Content Placeholder 5"/>
          <p:cNvSpPr>
            <a:spLocks noGrp="1"/>
          </p:cNvSpPr>
          <p:nvPr>
            <p:ph sz="quarter" idx="4"/>
          </p:nvPr>
        </p:nvSpPr>
        <p:spPr>
          <a:xfrm>
            <a:off x="6172200" y="3073397"/>
            <a:ext cx="4875210" cy="2717801"/>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3/15/2020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969463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3/15/2020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64705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3/15/2020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159998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fr-FR"/>
              <a:t>Modifiez le style du titre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smtClean="0"/>
              <a:pPr/>
              <a:t>3/15/2020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429618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fr-FR"/>
              <a:t>Modifiez le style du titre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smtClean="0"/>
              <a:pPr/>
              <a:t>3/15/2020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565777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13" Type="http://schemas.openxmlformats.org/officeDocument/2006/relationships/slideLayout" Target="../slideLayouts/slideLayout13.xml" /><Relationship Id="rId18" Type="http://schemas.openxmlformats.org/officeDocument/2006/relationships/theme" Target="../theme/theme1.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slideLayout" Target="../slideLayouts/slideLayout12.xml" /><Relationship Id="rId17" Type="http://schemas.openxmlformats.org/officeDocument/2006/relationships/slideLayout" Target="../slideLayouts/slideLayout17.xml" /><Relationship Id="rId2" Type="http://schemas.openxmlformats.org/officeDocument/2006/relationships/slideLayout" Target="../slideLayouts/slideLayout2.xml" /><Relationship Id="rId16" Type="http://schemas.openxmlformats.org/officeDocument/2006/relationships/slideLayout" Target="../slideLayouts/slideLayout16.xml" /><Relationship Id="rId20" Type="http://schemas.openxmlformats.org/officeDocument/2006/relationships/image" Target="../media/image2.png"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5" Type="http://schemas.openxmlformats.org/officeDocument/2006/relationships/slideLayout" Target="../slideLayouts/slideLayout15.xml" /><Relationship Id="rId10" Type="http://schemas.openxmlformats.org/officeDocument/2006/relationships/slideLayout" Target="../slideLayouts/slideLayout10.xml" /><Relationship Id="rId19" Type="http://schemas.openxmlformats.org/officeDocument/2006/relationships/image" Target="../media/image1.jpeg" /><Relationship Id="rId4" Type="http://schemas.openxmlformats.org/officeDocument/2006/relationships/slideLayout" Target="../slideLayouts/slideLayout4.xml" /><Relationship Id="rId9" Type="http://schemas.openxmlformats.org/officeDocument/2006/relationships/slideLayout" Target="../slideLayouts/slideLayout9.xml" /><Relationship Id="rId14" Type="http://schemas.openxmlformats.org/officeDocument/2006/relationships/slideLayout" Target="../slideLayouts/slideLayout14.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alphaModFix amt="43000"/>
            <a:duotone>
              <a:schemeClr val="bg2">
                <a:shade val="88000"/>
                <a:hueMod val="106000"/>
                <a:satMod val="140000"/>
                <a:lumMod val="54000"/>
              </a:schemeClr>
              <a:schemeClr val="bg2">
                <a:tint val="98000"/>
                <a:hueMod val="90000"/>
                <a:satMod val="150000"/>
                <a:lumMod val="160000"/>
              </a:schemeClr>
            </a:duotone>
            <a:lum/>
          </a:blip>
          <a:srcRect/>
          <a:stretch>
            <a:fillRect/>
          </a:stretch>
        </a:blipFill>
        <a:effectLst/>
      </p:bgPr>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20">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B61BEF0D-F0BB-DE4B-95CE-6DB70DBA9567}" type="datetimeFigureOut">
              <a:rPr lang="en-US" smtClean="0"/>
              <a:pPr/>
              <a:t>3/15/2020</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8821586"/>
      </p:ext>
    </p:extLst>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 id="2147483770" r:id="rId12"/>
    <p:sldLayoutId id="2147483771" r:id="rId13"/>
    <p:sldLayoutId id="2147483772" r:id="rId14"/>
    <p:sldLayoutId id="2147483773" r:id="rId15"/>
    <p:sldLayoutId id="2147483774" r:id="rId16"/>
    <p:sldLayoutId id="2147483775"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normAutofit/>
          </a:bodyPr>
          <a:lstStyle/>
          <a:p>
            <a:r>
              <a:rPr lang="fr-FR" sz="4800" dirty="0">
                <a:solidFill>
                  <a:srgbClr val="0070C0"/>
                </a:solidFill>
                <a:latin typeface="Times New Roman" panose="02020603050405020304" pitchFamily="18" charset="0"/>
                <a:cs typeface="Times New Roman" panose="02020603050405020304" pitchFamily="18" charset="0"/>
              </a:rPr>
              <a:t>I - COMMENT PREPARER SON ENTRETIEN COMMERCIAL ?</a:t>
            </a:r>
          </a:p>
        </p:txBody>
      </p:sp>
      <p:sp>
        <p:nvSpPr>
          <p:cNvPr id="5" name="Espace réservé du contenu 4"/>
          <p:cNvSpPr>
            <a:spLocks noGrp="1"/>
          </p:cNvSpPr>
          <p:nvPr>
            <p:ph idx="1"/>
          </p:nvPr>
        </p:nvSpPr>
        <p:spPr/>
        <p:txBody>
          <a:bodyPr>
            <a:normAutofit fontScale="92500" lnSpcReduction="10000"/>
          </a:bodyPr>
          <a:lstStyle/>
          <a:p>
            <a:pPr marL="0" indent="0">
              <a:buNone/>
            </a:pPr>
            <a:r>
              <a:rPr lang="fr-FR" sz="3600" dirty="0"/>
              <a:t>Un responsable commercial est tenu de bien Préparer son entretien commercial. L’entretien commercial constitue la pierre angulaire de la négociation commerciale. C’est la première règle, donc il doit être maîtrisé, planifié, organisé, préparé au préalable pour éviter toute surprise vis-à-vis du </a:t>
            </a:r>
            <a:r>
              <a:rPr lang="fr-FR" sz="3600" dirty="0" err="1"/>
              <a:t>cleint</a:t>
            </a:r>
            <a:r>
              <a:rPr lang="fr-FR" sz="3600" dirty="0"/>
              <a:t>.</a:t>
            </a:r>
          </a:p>
          <a:p>
            <a:endParaRPr lang="fr-FR" sz="3600" dirty="0"/>
          </a:p>
          <a:p>
            <a:endParaRPr lang="fr-FR" sz="1800" dirty="0"/>
          </a:p>
        </p:txBody>
      </p:sp>
    </p:spTree>
    <p:extLst>
      <p:ext uri="{BB962C8B-B14F-4D97-AF65-F5344CB8AC3E}">
        <p14:creationId xmlns:p14="http://schemas.microsoft.com/office/powerpoint/2010/main" val="13532625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solidFill>
                  <a:srgbClr val="0070C0"/>
                </a:solidFill>
              </a:rPr>
              <a:t>VII - Bien argumenter en s’appuyant sur la méthode SONCAS :</a:t>
            </a:r>
          </a:p>
        </p:txBody>
      </p:sp>
      <p:sp>
        <p:nvSpPr>
          <p:cNvPr id="3" name="Espace réservé du contenu 2"/>
          <p:cNvSpPr>
            <a:spLocks noGrp="1"/>
          </p:cNvSpPr>
          <p:nvPr>
            <p:ph idx="1"/>
          </p:nvPr>
        </p:nvSpPr>
        <p:spPr>
          <a:xfrm>
            <a:off x="1141412" y="2249486"/>
            <a:ext cx="9905999" cy="4517073"/>
          </a:xfrm>
        </p:spPr>
        <p:txBody>
          <a:bodyPr>
            <a:normAutofit lnSpcReduction="10000"/>
          </a:bodyPr>
          <a:lstStyle/>
          <a:p>
            <a:r>
              <a:rPr lang="fr-FR" sz="2800" dirty="0"/>
              <a:t>La méthode SONCAS est une technique de négociation commerciale par excellence.</a:t>
            </a:r>
          </a:p>
          <a:p>
            <a:r>
              <a:rPr lang="fr-FR" sz="2800" dirty="0"/>
              <a:t>Bien argumenter consiste à :</a:t>
            </a:r>
          </a:p>
          <a:p>
            <a:r>
              <a:rPr lang="fr-FR" sz="2800" dirty="0"/>
              <a:t>Mettre en avant les avantages, du produit ou du service,</a:t>
            </a:r>
          </a:p>
          <a:p>
            <a:r>
              <a:rPr lang="fr-FR" sz="2800" dirty="0"/>
              <a:t>Donner des preuves de l’efficacité,</a:t>
            </a:r>
          </a:p>
          <a:p>
            <a:r>
              <a:rPr lang="fr-FR" sz="2800" dirty="0"/>
              <a:t>Décrire concrètement un bénéfice possible. Par exemple : Notre service peut vous faire réaliser une économie de 15 % sur le prix d’achat.</a:t>
            </a:r>
          </a:p>
          <a:p>
            <a:endParaRPr lang="fr-FR" sz="2800" dirty="0"/>
          </a:p>
          <a:p>
            <a:endParaRPr lang="fr-FR" sz="2800" dirty="0"/>
          </a:p>
        </p:txBody>
      </p:sp>
    </p:spTree>
    <p:extLst>
      <p:ext uri="{BB962C8B-B14F-4D97-AF65-F5344CB8AC3E}">
        <p14:creationId xmlns:p14="http://schemas.microsoft.com/office/powerpoint/2010/main" val="5279352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9713" y="679269"/>
            <a:ext cx="10620103" cy="6093976"/>
          </a:xfrm>
          <a:prstGeom prst="rect">
            <a:avLst/>
          </a:prstGeom>
        </p:spPr>
        <p:txBody>
          <a:bodyPr wrap="square">
            <a:spAutoFit/>
          </a:bodyPr>
          <a:lstStyle/>
          <a:p>
            <a:r>
              <a:rPr lang="fr-FR" sz="2600" dirty="0"/>
              <a:t>Pour adapter efficacement son argumentation, on utilise la méthode </a:t>
            </a:r>
          </a:p>
          <a:p>
            <a:r>
              <a:rPr lang="fr-FR" sz="2600" dirty="0"/>
              <a:t>« SONCAS » qui permet de faire le point sur les besoins ou motivations possibles du client ou du prospect :</a:t>
            </a:r>
          </a:p>
          <a:p>
            <a:r>
              <a:rPr lang="fr-FR" sz="2600" dirty="0"/>
              <a:t>. S pour Sécurité : il conviendra de rassurer son interlocuteur sur son besoin de sécurité,</a:t>
            </a:r>
          </a:p>
          <a:p>
            <a:r>
              <a:rPr lang="fr-FR" sz="2600" dirty="0"/>
              <a:t>. O pour orgueil : l’interlocuteur a besoin d’être respecté, valorisé, et reconnu en tant que personne importante,</a:t>
            </a:r>
          </a:p>
          <a:p>
            <a:r>
              <a:rPr lang="fr-FR" sz="2600" dirty="0"/>
              <a:t> . N pour Nouveauté : l’interlocuteur sera sensible à la nouveauté, qui lui permettra de se distinguer positivement,</a:t>
            </a:r>
          </a:p>
          <a:p>
            <a:r>
              <a:rPr lang="fr-FR" sz="2600" dirty="0"/>
              <a:t>. C pour Confort : l’interlocuteur sera sensible à tout ce qui peut lui faciliter la vie,</a:t>
            </a:r>
          </a:p>
          <a:p>
            <a:r>
              <a:rPr lang="fr-FR" sz="2600" dirty="0"/>
              <a:t>. A pour Argent : l’interlocuteur a toujours besoin d’acheter à un prix convenable et adéquat avec son budget fixé au préalable. </a:t>
            </a:r>
          </a:p>
          <a:p>
            <a:r>
              <a:rPr lang="fr-FR" sz="2600" dirty="0"/>
              <a:t>. S pour Sympathie : la sympathie peut faire basculer le prospect vers l’achat.</a:t>
            </a:r>
          </a:p>
          <a:p>
            <a:endParaRPr lang="fr-FR" sz="2600" dirty="0"/>
          </a:p>
        </p:txBody>
      </p:sp>
    </p:spTree>
    <p:extLst>
      <p:ext uri="{BB962C8B-B14F-4D97-AF65-F5344CB8AC3E}">
        <p14:creationId xmlns:p14="http://schemas.microsoft.com/office/powerpoint/2010/main" val="29785000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41413" y="169818"/>
            <a:ext cx="9905998" cy="1058092"/>
          </a:xfrm>
        </p:spPr>
        <p:txBody>
          <a:bodyPr/>
          <a:lstStyle/>
          <a:p>
            <a:r>
              <a:rPr lang="fr-FR" dirty="0">
                <a:solidFill>
                  <a:srgbClr val="0070C0"/>
                </a:solidFill>
              </a:rPr>
              <a:t> VIII - Bien traiter les objections :</a:t>
            </a:r>
            <a:r>
              <a:rPr lang="fr-FR" dirty="0"/>
              <a:t>	</a:t>
            </a:r>
          </a:p>
        </p:txBody>
      </p:sp>
      <p:sp>
        <p:nvSpPr>
          <p:cNvPr id="3" name="Espace réservé du contenu 2"/>
          <p:cNvSpPr>
            <a:spLocks noGrp="1"/>
          </p:cNvSpPr>
          <p:nvPr>
            <p:ph idx="1"/>
          </p:nvPr>
        </p:nvSpPr>
        <p:spPr>
          <a:xfrm>
            <a:off x="1141412" y="1227910"/>
            <a:ext cx="9905999" cy="5630090"/>
          </a:xfrm>
        </p:spPr>
        <p:txBody>
          <a:bodyPr>
            <a:normAutofit fontScale="77500" lnSpcReduction="20000"/>
          </a:bodyPr>
          <a:lstStyle/>
          <a:p>
            <a:r>
              <a:rPr lang="fr-FR" sz="2700" dirty="0"/>
              <a:t>Tout d’abord, il faut bien comprendre que les objections client font partie du jeu de la négociation, elles sont donc naturelles et positives.</a:t>
            </a:r>
          </a:p>
          <a:p>
            <a:r>
              <a:rPr lang="fr-FR" sz="2700" dirty="0"/>
              <a:t>Au contraire, l’absence d’objection peut constituer un mauvais signal pour la suite de la négociation.</a:t>
            </a:r>
          </a:p>
          <a:p>
            <a:r>
              <a:rPr lang="fr-FR" sz="2700" dirty="0"/>
              <a:t>Il convient d’adopter la bonne attitude face aux objections formulées par l’interlocuteur :</a:t>
            </a:r>
          </a:p>
          <a:p>
            <a:r>
              <a:rPr lang="fr-FR" sz="2700" dirty="0"/>
              <a:t>Ne pas contrer frontalement l’objection,</a:t>
            </a:r>
          </a:p>
          <a:p>
            <a:r>
              <a:rPr lang="fr-FR" sz="2700" dirty="0"/>
              <a:t>Ne pas montrer d’énervement,</a:t>
            </a:r>
          </a:p>
          <a:p>
            <a:r>
              <a:rPr lang="fr-FR" sz="2700" dirty="0"/>
              <a:t>Ne pas dévaloriser l’objection du client, au risque d’inciter ce dernier à se justifier sans fin,</a:t>
            </a:r>
          </a:p>
          <a:p>
            <a:r>
              <a:rPr lang="fr-FR" sz="2700" dirty="0"/>
              <a:t>Ne pas essayer de prouver au client qu’il a tort,</a:t>
            </a:r>
          </a:p>
          <a:p>
            <a:r>
              <a:rPr lang="fr-FR" sz="2700" dirty="0"/>
              <a:t>Au contraire, il est fondamental d’écouter son interlocuteur et de laisser l’objection s’exprimer. L’écoute attentive et la reformulation permettront de mieux cerner le client et éventuellement d’adapter l’offre.</a:t>
            </a:r>
          </a:p>
          <a:p>
            <a:endParaRPr lang="fr-FR" sz="2700" dirty="0"/>
          </a:p>
          <a:p>
            <a:endParaRPr lang="fr-FR" sz="2800" dirty="0"/>
          </a:p>
        </p:txBody>
      </p:sp>
    </p:spTree>
    <p:extLst>
      <p:ext uri="{BB962C8B-B14F-4D97-AF65-F5344CB8AC3E}">
        <p14:creationId xmlns:p14="http://schemas.microsoft.com/office/powerpoint/2010/main" val="10084293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41413" y="0"/>
            <a:ext cx="9905998" cy="849086"/>
          </a:xfrm>
        </p:spPr>
        <p:txBody>
          <a:bodyPr>
            <a:normAutofit/>
          </a:bodyPr>
          <a:lstStyle/>
          <a:p>
            <a:r>
              <a:rPr lang="fr-FR" dirty="0">
                <a:solidFill>
                  <a:srgbClr val="0070C0"/>
                </a:solidFill>
              </a:rPr>
              <a:t>IX – Savoir aborder la question du prix :</a:t>
            </a:r>
          </a:p>
        </p:txBody>
      </p:sp>
      <p:sp>
        <p:nvSpPr>
          <p:cNvPr id="3" name="Espace réservé du contenu 2"/>
          <p:cNvSpPr>
            <a:spLocks noGrp="1"/>
          </p:cNvSpPr>
          <p:nvPr>
            <p:ph idx="1"/>
          </p:nvPr>
        </p:nvSpPr>
        <p:spPr>
          <a:xfrm>
            <a:off x="1141412" y="1306286"/>
            <a:ext cx="9905999" cy="5551714"/>
          </a:xfrm>
        </p:spPr>
        <p:txBody>
          <a:bodyPr>
            <a:normAutofit/>
          </a:bodyPr>
          <a:lstStyle/>
          <a:p>
            <a:r>
              <a:rPr lang="fr-FR" sz="3200" dirty="0"/>
              <a:t>La question du prix est toujours délicate. Pourtant il ne faut pas avoir peur d’aborder le sujet clairement : le non-dit serait inquiétant, surtout du côté de l’interlocuteur.</a:t>
            </a:r>
          </a:p>
          <a:p>
            <a:r>
              <a:rPr lang="fr-FR" sz="3200" dirty="0"/>
              <a:t>Il ne faut pas hésiter à énoncer clairement le prix, sans trop perdre de temps.</a:t>
            </a:r>
          </a:p>
          <a:p>
            <a:r>
              <a:rPr lang="fr-FR" sz="3200" dirty="0"/>
              <a:t>Le prix doit être annoncé au bon moment afin d’amener l’interlocuteur à se positionner sur tous les autres aspects de la négociation.</a:t>
            </a:r>
          </a:p>
          <a:p>
            <a:endParaRPr lang="fr-FR" sz="3200" dirty="0"/>
          </a:p>
          <a:p>
            <a:endParaRPr lang="fr-FR" sz="3200" dirty="0"/>
          </a:p>
        </p:txBody>
      </p:sp>
    </p:spTree>
    <p:extLst>
      <p:ext uri="{BB962C8B-B14F-4D97-AF65-F5344CB8AC3E}">
        <p14:creationId xmlns:p14="http://schemas.microsoft.com/office/powerpoint/2010/main" val="15435028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41413" y="0"/>
            <a:ext cx="9905998" cy="914400"/>
          </a:xfrm>
        </p:spPr>
        <p:txBody>
          <a:bodyPr/>
          <a:lstStyle/>
          <a:p>
            <a:r>
              <a:rPr lang="fr-FR" dirty="0">
                <a:solidFill>
                  <a:srgbClr val="0070C0"/>
                </a:solidFill>
              </a:rPr>
              <a:t>X – Savoir conclure l’entretien</a:t>
            </a:r>
          </a:p>
        </p:txBody>
      </p:sp>
      <p:sp>
        <p:nvSpPr>
          <p:cNvPr id="3" name="Espace réservé du contenu 2"/>
          <p:cNvSpPr>
            <a:spLocks noGrp="1"/>
          </p:cNvSpPr>
          <p:nvPr>
            <p:ph idx="1"/>
          </p:nvPr>
        </p:nvSpPr>
        <p:spPr>
          <a:xfrm>
            <a:off x="1141413" y="1005839"/>
            <a:ext cx="9905999" cy="6021977"/>
          </a:xfrm>
        </p:spPr>
        <p:txBody>
          <a:bodyPr>
            <a:noAutofit/>
          </a:bodyPr>
          <a:lstStyle/>
          <a:p>
            <a:r>
              <a:rPr lang="fr-FR" sz="2000" dirty="0"/>
              <a:t>Il existe des techniques de négociation commerciale qui visent à conclure l’entretien positivement.</a:t>
            </a:r>
          </a:p>
          <a:p>
            <a:r>
              <a:rPr lang="fr-FR" sz="2000" dirty="0"/>
              <a:t>Le but de l’entretien est d’amener l’interlocuteur à prendre une position claire. Les feux verts pour conclure sont les suivants (il faut savoir les détecter et les saisir) :</a:t>
            </a:r>
          </a:p>
          <a:p>
            <a:r>
              <a:rPr lang="fr-FR" sz="2000" dirty="0"/>
              <a:t>L’interlocuteur adopte l’attitude de l’acheteur : il se projette dans l’utilisation,</a:t>
            </a:r>
          </a:p>
          <a:p>
            <a:r>
              <a:rPr lang="fr-FR" sz="2000" dirty="0"/>
              <a:t>Il hésite,</a:t>
            </a:r>
          </a:p>
          <a:p>
            <a:r>
              <a:rPr lang="fr-FR" sz="2000" dirty="0"/>
              <a:t>Il s’assure de certaines garanties,</a:t>
            </a:r>
          </a:p>
          <a:p>
            <a:r>
              <a:rPr lang="fr-FR" sz="2000" dirty="0"/>
              <a:t>Il pose des questions en détail,</a:t>
            </a:r>
          </a:p>
          <a:p>
            <a:r>
              <a:rPr lang="fr-FR" sz="2000" dirty="0"/>
              <a:t>Il demande un avantage supplémentaire,</a:t>
            </a:r>
          </a:p>
          <a:p>
            <a:r>
              <a:rPr lang="fr-FR" sz="2000" dirty="0"/>
              <a:t>Il énonce une fausse objection,</a:t>
            </a:r>
          </a:p>
          <a:p>
            <a:r>
              <a:rPr lang="fr-FR" sz="2000" dirty="0"/>
              <a:t>Il revient mollement sur une objection précédente.</a:t>
            </a:r>
          </a:p>
          <a:p>
            <a:r>
              <a:rPr lang="fr-FR" sz="2000" dirty="0"/>
              <a:t>Il faut saisir le bon moment et oser conclure, en utilisant certaines des méthodes suivantes :</a:t>
            </a:r>
          </a:p>
          <a:p>
            <a:endParaRPr lang="fr-FR" sz="2000" dirty="0"/>
          </a:p>
        </p:txBody>
      </p:sp>
    </p:spTree>
    <p:extLst>
      <p:ext uri="{BB962C8B-B14F-4D97-AF65-F5344CB8AC3E}">
        <p14:creationId xmlns:p14="http://schemas.microsoft.com/office/powerpoint/2010/main" val="13814386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8719" y="1227909"/>
            <a:ext cx="10502538" cy="4031873"/>
          </a:xfrm>
          <a:prstGeom prst="rect">
            <a:avLst/>
          </a:prstGeom>
        </p:spPr>
        <p:txBody>
          <a:bodyPr wrap="square">
            <a:spAutoFit/>
          </a:bodyPr>
          <a:lstStyle/>
          <a:p>
            <a:r>
              <a:rPr lang="fr-FR" sz="3200" dirty="0"/>
              <a:t>. Agir comme si l’affaire était conclue : proposer de signer le contrat ou de prendre la commande,</a:t>
            </a:r>
          </a:p>
          <a:p>
            <a:r>
              <a:rPr lang="fr-FR" sz="3200" dirty="0"/>
              <a:t>. Pratiquer la méthode du bilan : Pour résumer, est-ce que l’offre vous convient ? Etes-vous prêt à passer commande ?</a:t>
            </a:r>
          </a:p>
          <a:p>
            <a:r>
              <a:rPr lang="fr-FR" sz="3200" dirty="0"/>
              <a:t>. Utiliser la technique de la dernière question : Je crois que nous avons tout vu, avez-vous une dernière question ?</a:t>
            </a:r>
          </a:p>
          <a:p>
            <a:r>
              <a:rPr lang="fr-FR" sz="3200" dirty="0"/>
              <a:t>. Rendre la décision urgente : Afin de profiter de notre offre, je vous invite à signer dès aujourd’hui.</a:t>
            </a:r>
          </a:p>
        </p:txBody>
      </p:sp>
    </p:spTree>
    <p:extLst>
      <p:ext uri="{BB962C8B-B14F-4D97-AF65-F5344CB8AC3E}">
        <p14:creationId xmlns:p14="http://schemas.microsoft.com/office/powerpoint/2010/main" val="5092283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41413" y="777240"/>
            <a:ext cx="9905998" cy="45719"/>
          </a:xfrm>
        </p:spPr>
        <p:txBody>
          <a:bodyPr>
            <a:normAutofit fontScale="90000"/>
          </a:bodyPr>
          <a:lstStyle/>
          <a:p>
            <a:r>
              <a:rPr lang="fr-FR" dirty="0">
                <a:solidFill>
                  <a:srgbClr val="0070C0"/>
                </a:solidFill>
              </a:rPr>
              <a:t>XI - Savoir fidéliser :</a:t>
            </a:r>
            <a:br>
              <a:rPr lang="fr-FR" dirty="0"/>
            </a:br>
            <a:br>
              <a:rPr lang="fr-FR" dirty="0"/>
            </a:br>
            <a:endParaRPr lang="fr-FR" dirty="0"/>
          </a:p>
        </p:txBody>
      </p:sp>
      <p:sp>
        <p:nvSpPr>
          <p:cNvPr id="3" name="Espace réservé du contenu 2"/>
          <p:cNvSpPr>
            <a:spLocks noGrp="1"/>
          </p:cNvSpPr>
          <p:nvPr>
            <p:ph idx="1"/>
          </p:nvPr>
        </p:nvSpPr>
        <p:spPr>
          <a:xfrm>
            <a:off x="1141412" y="822958"/>
            <a:ext cx="9905999" cy="6035041"/>
          </a:xfrm>
        </p:spPr>
        <p:txBody>
          <a:bodyPr>
            <a:normAutofit/>
          </a:bodyPr>
          <a:lstStyle/>
          <a:p>
            <a:r>
              <a:rPr lang="fr-FR" sz="3200" dirty="0"/>
              <a:t>Il existe différents moyens pour fidéliser le client pour pouvoir s’assurer qu’il va passer des commandes dans l’avenir, on cite à titre d’exemples :</a:t>
            </a:r>
          </a:p>
          <a:p>
            <a:r>
              <a:rPr lang="fr-FR" sz="3200" dirty="0"/>
              <a:t>La satisfaction du client au cours de l’entretien (le mettre à l’aise, respecter ses opinions et ses objections, le valoriser, bonne entente, courtoisie, respect profond, ne pas l’obliger à passer la commande, lui laisser une liberté et une autonomie de décision, etc…).</a:t>
            </a:r>
          </a:p>
          <a:p>
            <a:endParaRPr lang="fr-FR" sz="3200" dirty="0"/>
          </a:p>
        </p:txBody>
      </p:sp>
    </p:spTree>
    <p:extLst>
      <p:ext uri="{BB962C8B-B14F-4D97-AF65-F5344CB8AC3E}">
        <p14:creationId xmlns:p14="http://schemas.microsoft.com/office/powerpoint/2010/main" val="16873801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62594" y="1"/>
            <a:ext cx="10175966" cy="7478970"/>
          </a:xfrm>
          <a:prstGeom prst="rect">
            <a:avLst/>
          </a:prstGeom>
        </p:spPr>
        <p:txBody>
          <a:bodyPr wrap="square">
            <a:spAutoFit/>
          </a:bodyPr>
          <a:lstStyle/>
          <a:p>
            <a:r>
              <a:rPr lang="fr-FR" sz="3200" dirty="0"/>
              <a:t>-	La livraison de la commande : encore une étape importante pour le client c’est la livraison de la commande, on doit accorder beaucoup d’intérêt au moment et à la durée préalablement fixés au cours de l’entretien, les conditions de livraison et les délais doivent être respectés à la lettre, pour honorer ses engagements et garantir le retour du client une autre fois.</a:t>
            </a:r>
          </a:p>
          <a:p>
            <a:endParaRPr lang="fr-FR" sz="3200" dirty="0"/>
          </a:p>
          <a:p>
            <a:r>
              <a:rPr lang="fr-FR" sz="3200" dirty="0"/>
              <a:t>-	Le respect rigoureux des clauses de contrat constitue également un élément de fidélisation du client, il est très important au négociateur   d’honorer ses engagements vis-à-vis du client, cela à un impact positif sur la notoriété et l’image de la société et constitue un moyen de fidélisation du client.</a:t>
            </a:r>
          </a:p>
          <a:p>
            <a:endParaRPr lang="fr-FR" sz="3200" dirty="0"/>
          </a:p>
        </p:txBody>
      </p:sp>
    </p:spTree>
    <p:extLst>
      <p:ext uri="{BB962C8B-B14F-4D97-AF65-F5344CB8AC3E}">
        <p14:creationId xmlns:p14="http://schemas.microsoft.com/office/powerpoint/2010/main" val="24848859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41413" y="0"/>
            <a:ext cx="9905998" cy="1097280"/>
          </a:xfrm>
        </p:spPr>
        <p:txBody>
          <a:bodyPr/>
          <a:lstStyle/>
          <a:p>
            <a:r>
              <a:rPr lang="fr-FR" dirty="0">
                <a:solidFill>
                  <a:srgbClr val="0070C0"/>
                </a:solidFill>
              </a:rPr>
              <a:t>XII – BONNE CONNAISSANCE ET MAITRISE DU PRODUIT OU DE SERVICE.</a:t>
            </a:r>
          </a:p>
        </p:txBody>
      </p:sp>
      <p:sp>
        <p:nvSpPr>
          <p:cNvPr id="3" name="Espace réservé du contenu 2"/>
          <p:cNvSpPr>
            <a:spLocks noGrp="1"/>
          </p:cNvSpPr>
          <p:nvPr>
            <p:ph idx="1"/>
          </p:nvPr>
        </p:nvSpPr>
        <p:spPr>
          <a:xfrm>
            <a:off x="1141412" y="1097280"/>
            <a:ext cx="9905999" cy="5760720"/>
          </a:xfrm>
        </p:spPr>
        <p:txBody>
          <a:bodyPr>
            <a:normAutofit/>
          </a:bodyPr>
          <a:lstStyle/>
          <a:p>
            <a:r>
              <a:rPr lang="fr-FR" sz="2800" dirty="0"/>
              <a:t>Le produit ou le service constitue l’élément essentiel sur lequel tourne l’entretien commercial, pour cela le responsable commercial doit maîtriser les caractéristiques techniques et toutes les spécificités du produit ou de service, il faut bien cerner son produit, savoir comment le valoriser, connaître ses qualités, ses avantages et ses inconvénients, le responsable commercial doit bien veiller à ce que son produit retient l’attention du client ou prospect  (le prix, l’emballage, la durée de vie, les certificats, licences, références, etc…). S’il s’agit d’un service le responsable doit veiller sur la qualité de son service , autrement dit le service doit bien satisfaire le client.</a:t>
            </a:r>
          </a:p>
          <a:p>
            <a:endParaRPr lang="fr-FR" sz="2800" dirty="0"/>
          </a:p>
          <a:p>
            <a:endParaRPr lang="fr-FR" dirty="0"/>
          </a:p>
        </p:txBody>
      </p:sp>
    </p:spTree>
    <p:extLst>
      <p:ext uri="{BB962C8B-B14F-4D97-AF65-F5344CB8AC3E}">
        <p14:creationId xmlns:p14="http://schemas.microsoft.com/office/powerpoint/2010/main" val="42101179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27909" y="0"/>
            <a:ext cx="10071462" cy="2246769"/>
          </a:xfrm>
          <a:prstGeom prst="rect">
            <a:avLst/>
          </a:prstGeom>
        </p:spPr>
        <p:txBody>
          <a:bodyPr wrap="square">
            <a:spAutoFit/>
          </a:bodyPr>
          <a:lstStyle/>
          <a:p>
            <a:r>
              <a:rPr lang="fr-FR" sz="2800" dirty="0"/>
              <a:t>Pourquoi est-il-si important de se préparer ?</a:t>
            </a:r>
          </a:p>
          <a:p>
            <a:endParaRPr lang="fr-FR" sz="2800" dirty="0"/>
          </a:p>
          <a:p>
            <a:r>
              <a:rPr lang="fr-FR" sz="2800" dirty="0"/>
              <a:t>Se préparer, ne présente que des avantages, nous pourrons donc parler d’un investissement gagnant car il est générateur de bénéfices </a:t>
            </a:r>
          </a:p>
          <a:p>
            <a:endParaRPr lang="fr-FR" sz="2800" dirty="0"/>
          </a:p>
        </p:txBody>
      </p:sp>
      <p:sp>
        <p:nvSpPr>
          <p:cNvPr id="3" name="Rectangle 2"/>
          <p:cNvSpPr/>
          <p:nvPr/>
        </p:nvSpPr>
        <p:spPr>
          <a:xfrm>
            <a:off x="1227909" y="2246769"/>
            <a:ext cx="10071462" cy="1477328"/>
          </a:xfrm>
          <a:prstGeom prst="rect">
            <a:avLst/>
          </a:prstGeom>
        </p:spPr>
        <p:txBody>
          <a:bodyPr wrap="square">
            <a:spAutoFit/>
          </a:bodyPr>
          <a:lstStyle/>
          <a:p>
            <a:r>
              <a:rPr lang="fr-FR" dirty="0"/>
              <a:t>       </a:t>
            </a:r>
          </a:p>
          <a:p>
            <a:r>
              <a:rPr lang="fr-FR" dirty="0"/>
              <a:t>                                      	</a:t>
            </a:r>
          </a:p>
          <a:p>
            <a:r>
              <a:rPr lang="fr-FR" dirty="0"/>
              <a:t>	</a:t>
            </a:r>
          </a:p>
          <a:p>
            <a:endParaRPr lang="fr-FR" dirty="0"/>
          </a:p>
          <a:p>
            <a:endParaRPr lang="fr-FR" dirty="0"/>
          </a:p>
        </p:txBody>
      </p:sp>
      <p:sp>
        <p:nvSpPr>
          <p:cNvPr id="4" name="Rectangle 3"/>
          <p:cNvSpPr/>
          <p:nvPr/>
        </p:nvSpPr>
        <p:spPr>
          <a:xfrm>
            <a:off x="1227909" y="1788459"/>
            <a:ext cx="8991856" cy="7509748"/>
          </a:xfrm>
          <a:prstGeom prst="rect">
            <a:avLst/>
          </a:prstGeom>
        </p:spPr>
        <p:txBody>
          <a:bodyPr wrap="square">
            <a:spAutoFit/>
          </a:bodyPr>
          <a:lstStyle/>
          <a:p>
            <a:r>
              <a:rPr lang="fr-FR" sz="2800" dirty="0"/>
              <a:t> </a:t>
            </a:r>
            <a:r>
              <a:rPr lang="fr-FR" sz="2800" b="1" u="sng" dirty="0"/>
              <a:t>Bénéfices d’efficacité</a:t>
            </a:r>
            <a:r>
              <a:rPr lang="fr-FR" sz="2800" dirty="0"/>
              <a:t>	</a:t>
            </a:r>
          </a:p>
          <a:p>
            <a:r>
              <a:rPr lang="fr-FR" sz="2800" dirty="0">
                <a:effectLst>
                  <a:outerShdw blurRad="38100" dist="19050" dir="2700000" algn="tl">
                    <a:schemeClr val="dk1">
                      <a:alpha val="40000"/>
                    </a:schemeClr>
                  </a:outerShdw>
                </a:effectLst>
              </a:rPr>
              <a:t>Perte de temps</a:t>
            </a:r>
            <a:endParaRPr lang="fr-FR" sz="2800" dirty="0"/>
          </a:p>
          <a:p>
            <a:r>
              <a:rPr lang="fr-FR" sz="2800" dirty="0">
                <a:effectLst>
                  <a:outerShdw blurRad="38100" dist="19050" dir="2700000" algn="tl">
                    <a:schemeClr val="dk1">
                      <a:alpha val="40000"/>
                    </a:schemeClr>
                  </a:outerShdw>
                </a:effectLst>
              </a:rPr>
              <a:t>erreurs-oublis</a:t>
            </a:r>
            <a:endParaRPr lang="fr-FR" sz="2800" dirty="0"/>
          </a:p>
          <a:p>
            <a:r>
              <a:rPr lang="fr-FR" sz="2800" dirty="0">
                <a:effectLst>
                  <a:outerShdw blurRad="38100" dist="19050" dir="2700000" algn="tl">
                    <a:schemeClr val="dk1">
                      <a:alpha val="40000"/>
                    </a:schemeClr>
                  </a:outerShdw>
                </a:effectLst>
              </a:rPr>
              <a:t>dispersion</a:t>
            </a:r>
            <a:r>
              <a:rPr lang="fr-FR" sz="2800" dirty="0"/>
              <a:t>             </a:t>
            </a:r>
          </a:p>
          <a:p>
            <a:r>
              <a:rPr lang="fr-FR" dirty="0"/>
              <a:t>                                      	</a:t>
            </a:r>
          </a:p>
          <a:p>
            <a:r>
              <a:rPr lang="fr-FR" sz="3200" b="1" u="sng" dirty="0"/>
              <a:t>Bénéfices d’images</a:t>
            </a:r>
          </a:p>
          <a:p>
            <a:r>
              <a:rPr lang="fr-FR" sz="2800" dirty="0">
                <a:effectLst>
                  <a:outerShdw blurRad="38100" dist="19050" dir="2700000" algn="tl">
                    <a:schemeClr val="dk1">
                      <a:alpha val="40000"/>
                    </a:schemeClr>
                  </a:outerShdw>
                </a:effectLst>
              </a:rPr>
              <a:t>Image personnelle</a:t>
            </a:r>
            <a:endParaRPr lang="fr-FR" sz="2800" dirty="0"/>
          </a:p>
          <a:p>
            <a:r>
              <a:rPr lang="fr-FR" sz="2800" dirty="0">
                <a:effectLst>
                  <a:outerShdw blurRad="38100" dist="19050" dir="2700000" algn="tl">
                    <a:schemeClr val="dk1">
                      <a:alpha val="40000"/>
                    </a:schemeClr>
                  </a:outerShdw>
                </a:effectLst>
              </a:rPr>
              <a:t>Image de l’entreprise</a:t>
            </a:r>
          </a:p>
          <a:p>
            <a:r>
              <a:rPr lang="fr-FR" sz="2800" b="1" i="1" u="sng" dirty="0"/>
              <a:t>Bénéfices de confort </a:t>
            </a:r>
          </a:p>
          <a:p>
            <a:r>
              <a:rPr lang="fr-FR" sz="2800" dirty="0">
                <a:effectLst>
                  <a:outerShdw blurRad="38100" dist="19050" dir="2700000" algn="tl">
                    <a:schemeClr val="dk1">
                      <a:alpha val="40000"/>
                    </a:schemeClr>
                  </a:outerShdw>
                </a:effectLst>
              </a:rPr>
              <a:t>imprévus</a:t>
            </a:r>
            <a:endParaRPr lang="fr-FR" sz="2800" dirty="0"/>
          </a:p>
          <a:p>
            <a:r>
              <a:rPr lang="fr-FR" sz="2800" dirty="0">
                <a:effectLst>
                  <a:outerShdw blurRad="38100" dist="19050" dir="2700000" algn="tl">
                    <a:schemeClr val="dk1">
                      <a:alpha val="40000"/>
                    </a:schemeClr>
                  </a:outerShdw>
                </a:effectLst>
              </a:rPr>
              <a:t>assurance</a:t>
            </a:r>
            <a:endParaRPr lang="fr-FR" sz="2800" dirty="0"/>
          </a:p>
          <a:p>
            <a:r>
              <a:rPr lang="fr-FR" sz="2800" dirty="0">
                <a:effectLst>
                  <a:outerShdw blurRad="38100" dist="19050" dir="2700000" algn="tl">
                    <a:schemeClr val="dk1">
                      <a:alpha val="40000"/>
                    </a:schemeClr>
                  </a:outerShdw>
                </a:effectLst>
              </a:rPr>
              <a:t>anticipation     </a:t>
            </a:r>
            <a:endParaRPr lang="fr-FR" sz="2800" dirty="0"/>
          </a:p>
          <a:p>
            <a:endParaRPr lang="fr-FR" sz="2800" dirty="0"/>
          </a:p>
          <a:p>
            <a:r>
              <a:rPr lang="fr-FR" sz="2800" dirty="0">
                <a:effectLst>
                  <a:outerShdw blurRad="38100" dist="19050" dir="2700000" algn="tl">
                    <a:schemeClr val="dk1">
                      <a:alpha val="40000"/>
                    </a:schemeClr>
                  </a:outerShdw>
                </a:effectLst>
              </a:rPr>
              <a:t> </a:t>
            </a:r>
            <a:endParaRPr lang="fr-FR" sz="2800" dirty="0"/>
          </a:p>
          <a:p>
            <a:endParaRPr lang="fr-FR" sz="3200" dirty="0"/>
          </a:p>
          <a:p>
            <a:endParaRPr lang="fr-FR" sz="3200" dirty="0"/>
          </a:p>
          <a:p>
            <a:r>
              <a:rPr lang="fr-FR" sz="3200" dirty="0"/>
              <a:t>  </a:t>
            </a:r>
          </a:p>
        </p:txBody>
      </p:sp>
      <p:cxnSp>
        <p:nvCxnSpPr>
          <p:cNvPr id="5" name="Connecteur droit avec flèche 4"/>
          <p:cNvCxnSpPr/>
          <p:nvPr/>
        </p:nvCxnSpPr>
        <p:spPr>
          <a:xfrm>
            <a:off x="1050607" y="2347659"/>
            <a:ext cx="215265" cy="22415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6" name="Connecteur droit avec flèche 5"/>
          <p:cNvCxnSpPr/>
          <p:nvPr/>
        </p:nvCxnSpPr>
        <p:spPr>
          <a:xfrm>
            <a:off x="983551" y="2701227"/>
            <a:ext cx="215265" cy="22415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 name="Connecteur droit avec flèche 6"/>
          <p:cNvCxnSpPr/>
          <p:nvPr/>
        </p:nvCxnSpPr>
        <p:spPr>
          <a:xfrm>
            <a:off x="953071" y="3120482"/>
            <a:ext cx="215265" cy="22415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 name="Connecteur droit avec flèche 7"/>
          <p:cNvCxnSpPr/>
          <p:nvPr/>
        </p:nvCxnSpPr>
        <p:spPr>
          <a:xfrm>
            <a:off x="977455" y="5639499"/>
            <a:ext cx="215265" cy="22415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9" name="Connecteur droit avec flèche 8"/>
          <p:cNvCxnSpPr/>
          <p:nvPr/>
        </p:nvCxnSpPr>
        <p:spPr>
          <a:xfrm>
            <a:off x="983551" y="6029643"/>
            <a:ext cx="215265" cy="22415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0" name="Connecteur droit avec flèche 9"/>
          <p:cNvCxnSpPr/>
          <p:nvPr/>
        </p:nvCxnSpPr>
        <p:spPr>
          <a:xfrm>
            <a:off x="934783" y="6456363"/>
            <a:ext cx="215265" cy="22415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0475128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800" dirty="0">
                <a:solidFill>
                  <a:srgbClr val="0070C0"/>
                </a:solidFill>
              </a:rPr>
              <a:t>II - ELEMENTS DE PREPARATION D’UN ENTRETIEN COMMERCIAL</a:t>
            </a:r>
          </a:p>
        </p:txBody>
      </p:sp>
      <p:sp>
        <p:nvSpPr>
          <p:cNvPr id="3" name="Espace réservé du contenu 2"/>
          <p:cNvSpPr>
            <a:spLocks noGrp="1"/>
          </p:cNvSpPr>
          <p:nvPr>
            <p:ph idx="1"/>
          </p:nvPr>
        </p:nvSpPr>
        <p:spPr/>
        <p:txBody>
          <a:bodyPr>
            <a:noAutofit/>
          </a:bodyPr>
          <a:lstStyle/>
          <a:p>
            <a:pPr marL="0" indent="0">
              <a:buNone/>
            </a:pPr>
            <a:r>
              <a:rPr lang="fr-FR" sz="2600" dirty="0"/>
              <a:t>Avant de se rendre à l’entretien de négociation le responsable doit d’abord penser à plusieurs points essentiels, parmi ces points on distingue:</a:t>
            </a:r>
          </a:p>
          <a:p>
            <a:pPr marL="0" indent="0">
              <a:buNone/>
            </a:pPr>
            <a:r>
              <a:rPr lang="fr-FR" sz="2600" dirty="0"/>
              <a:t>1- L’endroit : l’endroit doit être bien choisi, un terrain neutre est souvent le meilleur choisi, cela facilite la communication et crée un climat d’entente, et de détente et permet de ne pas fausser la communication.</a:t>
            </a:r>
          </a:p>
          <a:p>
            <a:pPr marL="0" indent="0">
              <a:buNone/>
            </a:pPr>
            <a:r>
              <a:rPr lang="fr-FR" sz="2600" dirty="0"/>
              <a:t>2- Les objectifs : les objectifs de l’entretien doivent être définis au préalable, l’objectif final de l’entretien c’est la réalisation de la vente, la signature d’un contrat, </a:t>
            </a:r>
            <a:r>
              <a:rPr lang="fr-FR" sz="2800" dirty="0"/>
              <a:t>d’un marché, la signature des conventions commerciales.</a:t>
            </a:r>
            <a:endParaRPr lang="fr-FR" sz="2600" dirty="0"/>
          </a:p>
        </p:txBody>
      </p:sp>
    </p:spTree>
    <p:extLst>
      <p:ext uri="{BB962C8B-B14F-4D97-AF65-F5344CB8AC3E}">
        <p14:creationId xmlns:p14="http://schemas.microsoft.com/office/powerpoint/2010/main" val="17470022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25991" y="799043"/>
            <a:ext cx="10470524" cy="5016758"/>
          </a:xfrm>
          <a:prstGeom prst="rect">
            <a:avLst/>
          </a:prstGeom>
        </p:spPr>
        <p:txBody>
          <a:bodyPr wrap="square">
            <a:spAutoFit/>
          </a:bodyPr>
          <a:lstStyle/>
          <a:p>
            <a:r>
              <a:rPr lang="fr-FR" sz="3200" dirty="0"/>
              <a:t>En effet, pour arriver à cet objectif, le responsable commercial doit passer par la fixation de plusieurs objectifs intermédiaires pour arriver finalement à l’objectif final. Ex d’objectifs : vente à un prix convenable, réalisation du maximum du chiffre d’affaire, obtention de la satisfaction du client pour des opérations ultérieures, fidélisation.</a:t>
            </a:r>
          </a:p>
          <a:p>
            <a:r>
              <a:rPr lang="fr-FR" sz="3200" dirty="0"/>
              <a:t>3-	Durée d’entretien : Prévoir une bonne durée d’entretien, ni trop longue ni trop courte.</a:t>
            </a:r>
          </a:p>
          <a:p>
            <a:r>
              <a:rPr lang="fr-FR" sz="3200" dirty="0"/>
              <a:t>- Un entretien trop court constitue une dévalorisation de l’interlocuteur. </a:t>
            </a:r>
          </a:p>
        </p:txBody>
      </p:sp>
    </p:spTree>
    <p:extLst>
      <p:ext uri="{BB962C8B-B14F-4D97-AF65-F5344CB8AC3E}">
        <p14:creationId xmlns:p14="http://schemas.microsoft.com/office/powerpoint/2010/main" val="30320587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40157" y="862885"/>
            <a:ext cx="10483403" cy="4524315"/>
          </a:xfrm>
          <a:prstGeom prst="rect">
            <a:avLst/>
          </a:prstGeom>
        </p:spPr>
        <p:txBody>
          <a:bodyPr wrap="square">
            <a:spAutoFit/>
          </a:bodyPr>
          <a:lstStyle/>
          <a:p>
            <a:r>
              <a:rPr lang="fr-FR" sz="4800" dirty="0"/>
              <a:t>- </a:t>
            </a:r>
            <a:r>
              <a:rPr lang="fr-FR" sz="4000" dirty="0"/>
              <a:t>Un entretien trop long est signe d’un manque de professionnalisme et de perte de temps.</a:t>
            </a:r>
          </a:p>
          <a:p>
            <a:r>
              <a:rPr lang="fr-FR" sz="4000" dirty="0"/>
              <a:t>    4 – Le Rendez-vous de l’entretien est important, pour cela il faut le rendre important aux yeux de l’interlocuteur et faire en sorte que le rendez-vous soit bien organisé et maîtrisé.</a:t>
            </a:r>
          </a:p>
          <a:p>
            <a:endParaRPr lang="fr-FR" sz="4000" dirty="0"/>
          </a:p>
        </p:txBody>
      </p:sp>
    </p:spTree>
    <p:extLst>
      <p:ext uri="{BB962C8B-B14F-4D97-AF65-F5344CB8AC3E}">
        <p14:creationId xmlns:p14="http://schemas.microsoft.com/office/powerpoint/2010/main" val="27279969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41413" y="0"/>
            <a:ext cx="9905998" cy="682580"/>
          </a:xfrm>
        </p:spPr>
        <p:txBody>
          <a:bodyPr>
            <a:noAutofit/>
          </a:bodyPr>
          <a:lstStyle/>
          <a:p>
            <a:br>
              <a:rPr lang="fr-FR" dirty="0">
                <a:solidFill>
                  <a:srgbClr val="0070C0"/>
                </a:solidFill>
              </a:rPr>
            </a:br>
            <a:br>
              <a:rPr lang="fr-FR" dirty="0">
                <a:solidFill>
                  <a:srgbClr val="0070C0"/>
                </a:solidFill>
              </a:rPr>
            </a:br>
            <a:r>
              <a:rPr lang="fr-FR" dirty="0">
                <a:solidFill>
                  <a:srgbClr val="0070C0"/>
                </a:solidFill>
              </a:rPr>
              <a:t>III - COMMENT REUSSIR SON ENTREE EN ENTRETIEN</a:t>
            </a:r>
          </a:p>
        </p:txBody>
      </p:sp>
      <p:sp>
        <p:nvSpPr>
          <p:cNvPr id="3" name="Espace réservé du contenu 2"/>
          <p:cNvSpPr>
            <a:spLocks noGrp="1"/>
          </p:cNvSpPr>
          <p:nvPr>
            <p:ph idx="1"/>
          </p:nvPr>
        </p:nvSpPr>
        <p:spPr>
          <a:xfrm>
            <a:off x="1141412" y="1313645"/>
            <a:ext cx="9905999" cy="5331854"/>
          </a:xfrm>
        </p:spPr>
        <p:txBody>
          <a:bodyPr>
            <a:noAutofit/>
          </a:bodyPr>
          <a:lstStyle/>
          <a:p>
            <a:pPr marL="0" indent="0">
              <a:buNone/>
            </a:pPr>
            <a:r>
              <a:rPr lang="fr-FR" dirty="0"/>
              <a:t>Il faudrait bien démarrer son entretien cette étape est primordiale pour la réussite d’un entretien, elle consiste à :</a:t>
            </a:r>
          </a:p>
          <a:p>
            <a:r>
              <a:rPr lang="fr-FR" dirty="0"/>
              <a:t>Se présenter correctement, pour amener l’interlocuteur à se présenter en suivant, afin qu’il livre des informations importantes sur lui-même.</a:t>
            </a:r>
          </a:p>
          <a:p>
            <a:r>
              <a:rPr lang="fr-FR" dirty="0"/>
              <a:t>Bien définir l’objectif de l’entretien, et le valider auprès de son interlocuteur, tout en instaurant un climat de confiance et de souplesse.</a:t>
            </a:r>
          </a:p>
          <a:p>
            <a:r>
              <a:rPr lang="fr-FR" dirty="0"/>
              <a:t>Proposer une durée pour l’entretien.</a:t>
            </a:r>
          </a:p>
          <a:p>
            <a:r>
              <a:rPr lang="fr-FR" dirty="0"/>
              <a:t>Montrer à l’interlocuteur que l’on a préparé différents points à aborder avec lui au cours de l’entretien.</a:t>
            </a:r>
          </a:p>
          <a:p>
            <a:r>
              <a:rPr lang="fr-FR" dirty="0"/>
              <a:t>Démarrer par une question ouverte, afin de favoriser une réponse libre. Par exemple : Est-ce que vous avez une idée préalable sur notre produit ?</a:t>
            </a:r>
          </a:p>
          <a:p>
            <a:endParaRPr lang="fr-FR" dirty="0"/>
          </a:p>
          <a:p>
            <a:endParaRPr lang="fr-FR" dirty="0"/>
          </a:p>
        </p:txBody>
      </p:sp>
    </p:spTree>
    <p:extLst>
      <p:ext uri="{BB962C8B-B14F-4D97-AF65-F5344CB8AC3E}">
        <p14:creationId xmlns:p14="http://schemas.microsoft.com/office/powerpoint/2010/main" val="16012546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sz="4000" dirty="0">
                <a:solidFill>
                  <a:srgbClr val="0070C0"/>
                </a:solidFill>
              </a:rPr>
              <a:t>IV - UNE NEGOCIATION COMMERCIALE REUSSIE EST BASEE SUR LES BONNES QUESTIONS.</a:t>
            </a:r>
            <a:br>
              <a:rPr lang="fr-FR" dirty="0"/>
            </a:br>
            <a:br>
              <a:rPr lang="fr-FR" dirty="0"/>
            </a:br>
            <a:endParaRPr lang="fr-FR" dirty="0"/>
          </a:p>
        </p:txBody>
      </p:sp>
      <p:sp>
        <p:nvSpPr>
          <p:cNvPr id="3" name="Espace réservé du contenu 2"/>
          <p:cNvSpPr>
            <a:spLocks noGrp="1"/>
          </p:cNvSpPr>
          <p:nvPr>
            <p:ph idx="1"/>
          </p:nvPr>
        </p:nvSpPr>
        <p:spPr>
          <a:xfrm>
            <a:off x="875764" y="1558344"/>
            <a:ext cx="10171648" cy="4893971"/>
          </a:xfrm>
        </p:spPr>
        <p:txBody>
          <a:bodyPr>
            <a:noAutofit/>
          </a:bodyPr>
          <a:lstStyle/>
          <a:p>
            <a:pPr marL="0" indent="0">
              <a:buNone/>
            </a:pPr>
            <a:r>
              <a:rPr lang="fr-FR" sz="2000" dirty="0"/>
              <a:t>Le Responsable de l’entretien doit avoir l’art pour savoir poser les bonnes questions avec précision et au bon moment.</a:t>
            </a:r>
          </a:p>
          <a:p>
            <a:pPr marL="0" indent="0">
              <a:buNone/>
            </a:pPr>
            <a:r>
              <a:rPr lang="fr-FR" sz="2000" dirty="0"/>
              <a:t>Il existe plusieurs types de questions :</a:t>
            </a:r>
          </a:p>
          <a:p>
            <a:r>
              <a:rPr lang="fr-FR" sz="2000" dirty="0"/>
              <a:t>La question ouverte, qui permet une réponse libre,</a:t>
            </a:r>
          </a:p>
          <a:p>
            <a:r>
              <a:rPr lang="fr-FR" sz="2000" dirty="0"/>
              <a:t>La question fermée, qui oblige l’interlocuteur à prendre position (oui ou non), même s’il lui est toujours possible de répondre à côté,</a:t>
            </a:r>
          </a:p>
          <a:p>
            <a:r>
              <a:rPr lang="fr-FR" sz="2000" dirty="0"/>
              <a:t>La question alternative : l’objectif et de faire dévier le débat vers un autre point afin de provoquer une prise de conscience c’est-à-dire attirer l’attention de l’interlocuteur.</a:t>
            </a:r>
          </a:p>
          <a:p>
            <a:r>
              <a:rPr lang="fr-FR" sz="2000" dirty="0"/>
              <a:t>La question déclic : c’est la question qui permet d’aborder le </a:t>
            </a:r>
            <a:r>
              <a:rPr lang="fr-FR" sz="2000" dirty="0" err="1"/>
              <a:t>coeur</a:t>
            </a:r>
            <a:r>
              <a:rPr lang="fr-FR" sz="2000" dirty="0"/>
              <a:t> du sujet.</a:t>
            </a:r>
          </a:p>
          <a:p>
            <a:r>
              <a:rPr lang="fr-FR" sz="2000" dirty="0"/>
              <a:t>A la suite d’une réponse, ne pas hésiter à reformuler les propos de son interlocuteur pour l’amener à préciser sa pensée. Par exemple : Si je comprends bien, votre principal souci c’est la modalité de paiement.</a:t>
            </a:r>
          </a:p>
          <a:p>
            <a:endParaRPr lang="fr-FR" sz="2000" dirty="0"/>
          </a:p>
          <a:p>
            <a:endParaRPr lang="fr-FR" sz="2000" dirty="0"/>
          </a:p>
        </p:txBody>
      </p:sp>
    </p:spTree>
    <p:extLst>
      <p:ext uri="{BB962C8B-B14F-4D97-AF65-F5344CB8AC3E}">
        <p14:creationId xmlns:p14="http://schemas.microsoft.com/office/powerpoint/2010/main" val="12352078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dirty="0">
                <a:solidFill>
                  <a:srgbClr val="0070C0"/>
                </a:solidFill>
              </a:rPr>
              <a:t>V - UN AUTRE ELEMENT TRES IMPORTANT EST : L’ECOUTE ACTIVE</a:t>
            </a:r>
          </a:p>
        </p:txBody>
      </p:sp>
      <p:sp>
        <p:nvSpPr>
          <p:cNvPr id="3" name="Espace réservé du contenu 2"/>
          <p:cNvSpPr>
            <a:spLocks noGrp="1"/>
          </p:cNvSpPr>
          <p:nvPr>
            <p:ph idx="1"/>
          </p:nvPr>
        </p:nvSpPr>
        <p:spPr>
          <a:xfrm>
            <a:off x="1141412" y="2249486"/>
            <a:ext cx="9905999" cy="4608513"/>
          </a:xfrm>
        </p:spPr>
        <p:txBody>
          <a:bodyPr>
            <a:normAutofit fontScale="92500"/>
          </a:bodyPr>
          <a:lstStyle/>
          <a:p>
            <a:r>
              <a:rPr lang="fr-FR" dirty="0"/>
              <a:t>L’écoute constitue également un élément essentiel auquel le responsable de l’entretien doit faire attention.</a:t>
            </a:r>
          </a:p>
          <a:p>
            <a:r>
              <a:rPr lang="fr-FR" dirty="0"/>
              <a:t>L’écoute attentive consiste à s’intéresser et à comprendre les attentes de son interlocuteur, et à rester centré sur lui en permanence. Cette attitude rassure et valorise l’interlocuteur.</a:t>
            </a:r>
          </a:p>
          <a:p>
            <a:r>
              <a:rPr lang="fr-FR" dirty="0"/>
              <a:t>Il faut absolument éviter d’intervenir trop vite dans une conversation : ne pas couper l’argumentation de son interlocuteur. Eviter les expressions suivantes : (Oui je sais, je vois ce que vous voulez dire,  justement, etc…), mieux vous laissez votre interlocuteur s’exprimer mieux vous obtenez le maximum d’informations sur ce qu’il désire exactement, cela va vous faciliter la tâche pour pouvoir conclure l’acte de vente).</a:t>
            </a:r>
          </a:p>
          <a:p>
            <a:endParaRPr lang="fr-FR" dirty="0"/>
          </a:p>
        </p:txBody>
      </p:sp>
    </p:spTree>
    <p:extLst>
      <p:ext uri="{BB962C8B-B14F-4D97-AF65-F5344CB8AC3E}">
        <p14:creationId xmlns:p14="http://schemas.microsoft.com/office/powerpoint/2010/main" val="15845334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04551" y="785611"/>
            <a:ext cx="10431887" cy="5355312"/>
          </a:xfrm>
          <a:prstGeom prst="rect">
            <a:avLst/>
          </a:prstGeom>
        </p:spPr>
        <p:txBody>
          <a:bodyPr wrap="square">
            <a:spAutoFit/>
          </a:bodyPr>
          <a:lstStyle/>
          <a:p>
            <a:r>
              <a:rPr lang="fr-FR" sz="3600" dirty="0"/>
              <a:t>. Il faut éviter de parler de soi pour au contraire laisser de l’espace à son interlocuteur.</a:t>
            </a:r>
          </a:p>
          <a:p>
            <a:r>
              <a:rPr lang="fr-FR" sz="3600" dirty="0"/>
              <a:t>. Il faut oser se taire, voire même laisser s’installer des moments de silence (mais pas trop longs).</a:t>
            </a:r>
          </a:p>
          <a:p>
            <a:r>
              <a:rPr lang="fr-FR" sz="3600" dirty="0"/>
              <a:t>. Il faut faire preuve de curiosité et surtout de patience, en évitant d’apporter trop vite la solution.</a:t>
            </a:r>
          </a:p>
          <a:p>
            <a:r>
              <a:rPr lang="fr-FR" sz="3600" dirty="0"/>
              <a:t>. On fera preuve d’</a:t>
            </a:r>
            <a:r>
              <a:rPr lang="fr-FR" sz="3600" dirty="0" err="1"/>
              <a:t>asservité</a:t>
            </a:r>
            <a:r>
              <a:rPr lang="fr-FR" sz="3600" dirty="0"/>
              <a:t> (c’est-à-dire défendre son point de vue sans agressivité) et  avoir le sens d’empathie.</a:t>
            </a:r>
          </a:p>
          <a:p>
            <a:endParaRPr lang="fr-FR" dirty="0"/>
          </a:p>
        </p:txBody>
      </p:sp>
    </p:spTree>
    <p:extLst>
      <p:ext uri="{BB962C8B-B14F-4D97-AF65-F5344CB8AC3E}">
        <p14:creationId xmlns:p14="http://schemas.microsoft.com/office/powerpoint/2010/main" val="8399320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solidFill>
                  <a:srgbClr val="0070C0"/>
                </a:solidFill>
              </a:rPr>
              <a:t>VI - LES ERREURS GRAVES QU’IL FAUT EVITER LORS D’UN ENTRETIEN</a:t>
            </a:r>
          </a:p>
        </p:txBody>
      </p:sp>
      <p:sp>
        <p:nvSpPr>
          <p:cNvPr id="3" name="Espace réservé du contenu 2"/>
          <p:cNvSpPr>
            <a:spLocks noGrp="1"/>
          </p:cNvSpPr>
          <p:nvPr>
            <p:ph idx="1"/>
          </p:nvPr>
        </p:nvSpPr>
        <p:spPr>
          <a:xfrm>
            <a:off x="1141413" y="2236424"/>
            <a:ext cx="9905999" cy="4490947"/>
          </a:xfrm>
        </p:spPr>
        <p:txBody>
          <a:bodyPr>
            <a:normAutofit fontScale="47500" lnSpcReduction="20000"/>
          </a:bodyPr>
          <a:lstStyle/>
          <a:p>
            <a:pPr marL="0" indent="0">
              <a:buNone/>
            </a:pPr>
            <a:r>
              <a:rPr lang="fr-FR" sz="4400" dirty="0"/>
              <a:t>Les principales erreurs en conduite d’entretien de négociation commerciale sont les suivantes :</a:t>
            </a:r>
          </a:p>
          <a:p>
            <a:r>
              <a:rPr lang="fr-FR" sz="4400" dirty="0"/>
              <a:t>Se laisser distraire, rater des informations importantes et obliger son interlocuteur à répéter,</a:t>
            </a:r>
          </a:p>
          <a:p>
            <a:r>
              <a:rPr lang="fr-FR" sz="4400" dirty="0"/>
              <a:t>Montrer son énervement ou son désaccord profond,</a:t>
            </a:r>
          </a:p>
          <a:p>
            <a:r>
              <a:rPr lang="fr-FR" sz="4400" dirty="0"/>
              <a:t>Formuler des critiques qui peuvent être perçues comme agressives,</a:t>
            </a:r>
          </a:p>
          <a:p>
            <a:r>
              <a:rPr lang="fr-FR" sz="4400" dirty="0"/>
              <a:t>Etre décalé par rapport à son interlocuteur en matière de vocabulaire, de ton ou d’attitude,</a:t>
            </a:r>
          </a:p>
          <a:p>
            <a:r>
              <a:rPr lang="fr-FR" sz="4400" dirty="0"/>
              <a:t>Etre penché sur ses notes et ne pas regarder son interlocuteur.</a:t>
            </a:r>
          </a:p>
          <a:p>
            <a:pPr marL="0" indent="0">
              <a:buNone/>
            </a:pPr>
            <a:r>
              <a:rPr lang="fr-FR" sz="4400" b="1" dirty="0"/>
              <a:t> .</a:t>
            </a:r>
            <a:r>
              <a:rPr lang="fr-FR" sz="4400" dirty="0"/>
              <a:t> Oublier d’apporter des documents et des outils essentiels pour accomplir l’acte de vente, ex : (catalogues, brochures, contrats vierges, cartes visites, certificats, licences, etc…).</a:t>
            </a:r>
          </a:p>
          <a:p>
            <a:endParaRPr lang="fr-FR" sz="4400" dirty="0"/>
          </a:p>
          <a:p>
            <a:endParaRPr lang="fr-FR" dirty="0"/>
          </a:p>
        </p:txBody>
      </p:sp>
    </p:spTree>
    <p:extLst>
      <p:ext uri="{BB962C8B-B14F-4D97-AF65-F5344CB8AC3E}">
        <p14:creationId xmlns:p14="http://schemas.microsoft.com/office/powerpoint/2010/main" val="231546428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 /></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docProps/app.xml><?xml version="1.0" encoding="utf-8"?>
<Properties xmlns="http://schemas.openxmlformats.org/officeDocument/2006/extended-properties" xmlns:vt="http://schemas.openxmlformats.org/officeDocument/2006/docPropsVTypes">
  <Template/>
  <TotalTime>412</TotalTime>
  <Words>1762</Words>
  <Application>Microsoft Office PowerPoint</Application>
  <PresentationFormat>Widescreen</PresentationFormat>
  <Paragraphs>115</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Circuit</vt:lpstr>
      <vt:lpstr>I - COMMENT PREPARER SON ENTRETIEN COMMERCIAL ?</vt:lpstr>
      <vt:lpstr>II - ELEMENTS DE PREPARATION D’UN ENTRETIEN COMMERCIAL</vt:lpstr>
      <vt:lpstr>PowerPoint Presentation</vt:lpstr>
      <vt:lpstr>PowerPoint Presentation</vt:lpstr>
      <vt:lpstr>  III - COMMENT REUSSIR SON ENTREE EN ENTRETIEN</vt:lpstr>
      <vt:lpstr>IV - UNE NEGOCIATION COMMERCIALE REUSSIE EST BASEE SUR LES BONNES QUESTIONS.  </vt:lpstr>
      <vt:lpstr>V - UN AUTRE ELEMENT TRES IMPORTANT EST : L’ECOUTE ACTIVE</vt:lpstr>
      <vt:lpstr>PowerPoint Presentation</vt:lpstr>
      <vt:lpstr>VI - LES ERREURS GRAVES QU’IL FAUT EVITER LORS D’UN ENTRETIEN</vt:lpstr>
      <vt:lpstr>VII - Bien argumenter en s’appuyant sur la méthode SONCAS :</vt:lpstr>
      <vt:lpstr>PowerPoint Presentation</vt:lpstr>
      <vt:lpstr> VIII - Bien traiter les objections : </vt:lpstr>
      <vt:lpstr>IX – Savoir aborder la question du prix :</vt:lpstr>
      <vt:lpstr>X – Savoir conclure l’entretien</vt:lpstr>
      <vt:lpstr>PowerPoint Presentation</vt:lpstr>
      <vt:lpstr>XI - Savoir fidéliser :  </vt:lpstr>
      <vt:lpstr>PowerPoint Presentation</vt:lpstr>
      <vt:lpstr>XII – BONNE CONNAISSANCE ET MAITRISE DU PRODUIT OU DE SERVICE.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USER</dc:creator>
  <cp:lastModifiedBy>Unknown User</cp:lastModifiedBy>
  <cp:revision>30</cp:revision>
  <dcterms:created xsi:type="dcterms:W3CDTF">2020-02-19T16:16:45Z</dcterms:created>
  <dcterms:modified xsi:type="dcterms:W3CDTF">2020-03-15T20:02:28Z</dcterms:modified>
</cp:coreProperties>
</file>